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64" r:id="rId5"/>
    <p:sldId id="259" r:id="rId6"/>
    <p:sldId id="279" r:id="rId7"/>
    <p:sldId id="260" r:id="rId8"/>
    <p:sldId id="261" r:id="rId9"/>
    <p:sldId id="262" r:id="rId10"/>
    <p:sldId id="263" r:id="rId11"/>
    <p:sldId id="258" r:id="rId12"/>
    <p:sldId id="275" r:id="rId13"/>
    <p:sldId id="276" r:id="rId14"/>
    <p:sldId id="272" r:id="rId15"/>
    <p:sldId id="273" r:id="rId16"/>
    <p:sldId id="277" r:id="rId17"/>
    <p:sldId id="278" r:id="rId1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030"/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94660"/>
  </p:normalViewPr>
  <p:slideViewPr>
    <p:cSldViewPr>
      <p:cViewPr>
        <p:scale>
          <a:sx n="50" d="100"/>
          <a:sy n="50" d="100"/>
        </p:scale>
        <p:origin x="-1710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BDF9C-3CEC-434D-852F-4E832EFC4526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E98C-47F9-4F63-B69D-B44D72128C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155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234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859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30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949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0773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277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282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558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578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861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860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AF15B-AC1D-4E95-A18F-EB14E8E4F0F9}" type="datetimeFigureOut">
              <a:rPr lang="sk-SK" smtClean="0"/>
              <a:t>15.4.2014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11B2E-0C77-4119-B3DB-1BF6080C00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245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69" y="-137065"/>
            <a:ext cx="9342333" cy="700675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-1548680" y="3573016"/>
            <a:ext cx="7772400" cy="1470025"/>
          </a:xfrm>
        </p:spPr>
        <p:txBody>
          <a:bodyPr>
            <a:noAutofit/>
          </a:bodyPr>
          <a:lstStyle/>
          <a:p>
            <a:r>
              <a:rPr lang="sk-SK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anose="020E0802020502020306" pitchFamily="34" charset="0"/>
              </a:rPr>
              <a:t>Veľká noc </a:t>
            </a:r>
            <a:r>
              <a:rPr lang="sk-SK" sz="7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sk-SK" sz="7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sk-SK" sz="7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4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Berlin Sans FB Demi" panose="020E0802020502020306" pitchFamily="34" charset="0"/>
              </a:rPr>
              <a:t>Veľkonočná nedeľa</a:t>
            </a:r>
            <a:endParaRPr lang="sk-SK" dirty="0"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412776"/>
            <a:ext cx="3528392" cy="4945330"/>
          </a:xfrm>
        </p:spPr>
        <p:txBody>
          <a:bodyPr>
            <a:normAutofit fontScale="62500" lnSpcReduction="20000"/>
          </a:bodyPr>
          <a:lstStyle/>
          <a:p>
            <a:r>
              <a:rPr lang="sk-SK" dirty="0" smtClean="0"/>
              <a:t>Každý rok na jar sa odohráva zápas života so smrťou. Zo zamrznutej zeme vyrastá tráva, rozkvitá zasnežená lúka, na zamrznutom strome vypučia listy... </a:t>
            </a:r>
          </a:p>
          <a:p>
            <a:r>
              <a:rPr lang="sk-SK" dirty="0" smtClean="0"/>
              <a:t>Raz na jar pred 2000 rokmi na Veľkú noc sa však odohral aj iný zápas so smrťou. Veľká noc nie je len sviatkom jari. </a:t>
            </a:r>
          </a:p>
          <a:p>
            <a:r>
              <a:rPr lang="sk-SK" dirty="0" smtClean="0"/>
              <a:t>Ježiš Kristus, ktorý bol mŕtvy, prekonal smrť a vstal k novému životu. Neostal v hrobe, pretože Ho Boh vzkriesil. </a:t>
            </a:r>
          </a:p>
          <a:p>
            <a:r>
              <a:rPr lang="sk-SK" dirty="0" smtClean="0"/>
              <a:t>Po Jeho smrti Ho stovky ľudí opäť videli živého. Mnohí s Ním hovorili, dotýkali sa Ho a dokonca s Ním jedli a pili.</a:t>
            </a:r>
          </a:p>
          <a:p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5176394" y="1268760"/>
            <a:ext cx="3456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/>
              <a:t>Ježiš Kristus nebol obyčajným človekom, ale bol Božím Synom. “Pán sa rozhodol, že z lásky k nám sám pôjde našou cestou“- povedal sv. Augustín . Ježišove vzkriesenie dáva jedinečnú nádej na večný život každému, kto v Neho uverí. </a:t>
            </a:r>
          </a:p>
          <a:p>
            <a:r>
              <a:rPr lang="sk-SK" sz="2000" dirty="0" smtClean="0"/>
              <a:t>Nádej na život, proti ktorému je smrť už navždy bezmocná. “Veru, veru hovorím vám: Kto počúva moje slovo a verí Tomu, ktorý ma poslal, má večný život a nejde na súd, ale prešiel zo smrti do života“. “ Ja som vzkriesenie a život, kto verí vo mňa, bude žiť, aj keď umrie. </a:t>
            </a:r>
            <a:endParaRPr lang="sk-SK" sz="2000" dirty="0"/>
          </a:p>
        </p:txBody>
      </p:sp>
      <p:sp>
        <p:nvSpPr>
          <p:cNvPr id="5" name="Srdce 4"/>
          <p:cNvSpPr/>
          <p:nvPr/>
        </p:nvSpPr>
        <p:spPr>
          <a:xfrm>
            <a:off x="4086898" y="1603648"/>
            <a:ext cx="914400" cy="91440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2965450"/>
            <a:ext cx="9509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4365104"/>
            <a:ext cx="950913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5751240"/>
            <a:ext cx="950913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7" y="116632"/>
            <a:ext cx="974226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3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1143000"/>
          </a:xfrm>
        </p:spPr>
        <p:txBody>
          <a:bodyPr/>
          <a:lstStyle/>
          <a:p>
            <a:r>
              <a:rPr lang="sk-SK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Veľkonočný pondelok</a:t>
            </a:r>
            <a:endParaRPr lang="sk-SK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4099" y="132966"/>
            <a:ext cx="4392488" cy="4968552"/>
          </a:xfrm>
        </p:spPr>
        <p:txBody>
          <a:bodyPr>
            <a:normAutofit fontScale="92500"/>
          </a:bodyPr>
          <a:lstStyle/>
          <a:p>
            <a:endParaRPr lang="sk-SK" dirty="0" smtClean="0"/>
          </a:p>
          <a:p>
            <a:endParaRPr lang="sk-SK" dirty="0" smtClean="0"/>
          </a:p>
          <a:p>
            <a:r>
              <a:rPr lang="sk-SK" sz="2800" dirty="0" smtClean="0">
                <a:latin typeface="Comic Sans MS" panose="030F0702030302020204" pitchFamily="66" charset="0"/>
              </a:rPr>
              <a:t>Typické veľkonočné zvyky - oblievanie vodou, šibanie prútikmi, maľovanie veľkonočných vajíčok, rozdávanie čokoládových zajačikov a kuriatok - nemajú kresťanský pôvod</a:t>
            </a:r>
            <a:r>
              <a:rPr lang="sk-SK" dirty="0" smtClean="0"/>
              <a:t>. 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56792"/>
            <a:ext cx="3175000" cy="2120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28" y="4221088"/>
            <a:ext cx="3240360" cy="2410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703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Veľká noc vo svete</a:t>
            </a:r>
            <a:endParaRPr lang="sk-SK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09120"/>
          </a:xfrm>
        </p:spPr>
        <p:txBody>
          <a:bodyPr>
            <a:normAutofit fontScale="62500" lnSpcReduction="20000"/>
          </a:bodyPr>
          <a:lstStyle/>
          <a:p>
            <a:r>
              <a:rPr lang="sk-SK" dirty="0" smtClean="0">
                <a:latin typeface="Comic Sans MS" panose="030F0702030302020204" pitchFamily="66" charset="0"/>
              </a:rPr>
              <a:t>V USA nie je Veľká noc vo väčšine rodín slávená ako náboženský sviatok. V sobotu večer pred Veľkou nocou majú vo zvyku zdobenie vajec. V noci ich skryje veľkonočný zajačik a v nedeľu ráno ich veľkí aj malí hľadajú.</a:t>
            </a:r>
          </a:p>
          <a:p>
            <a:endParaRPr lang="sk-SK" dirty="0" smtClean="0">
              <a:latin typeface="Comic Sans MS" panose="030F0702030302020204" pitchFamily="66" charset="0"/>
            </a:endParaRPr>
          </a:p>
          <a:p>
            <a:r>
              <a:rPr lang="sk-SK" dirty="0" smtClean="0">
                <a:latin typeface="Comic Sans MS" panose="030F0702030302020204" pitchFamily="66" charset="0"/>
              </a:rPr>
              <a:t>V Nórsku sa maľujú vajíčka, lyžuje sa a novodobou tradíciou sa stalo riešenie televíznych alebo knižných vrážd. V novinách sú uverejňované články, z ktorých môžu čitatelia hádať, kto je páchateľom. Vychádza množstvo kníh a dokonca aj krabicové mlieko býva potlačené príbehmi s vraždami.</a:t>
            </a:r>
          </a:p>
          <a:p>
            <a:endParaRPr lang="sk-SK" dirty="0" smtClean="0">
              <a:latin typeface="Comic Sans MS" panose="030F0702030302020204" pitchFamily="66" charset="0"/>
            </a:endParaRPr>
          </a:p>
          <a:p>
            <a:r>
              <a:rPr lang="sk-SK" dirty="0" smtClean="0">
                <a:latin typeface="Comic Sans MS" panose="030F0702030302020204" pitchFamily="66" charset="0"/>
              </a:rPr>
              <a:t>Vo Švédsku veria, že v tento deň chodia po svete čarodejnice. Deti sa oblečú ako čarodejnice a natrú si tváre na červeno. Potom chodia po domoch a pýtajú sladkosti, podobne ako počas </a:t>
            </a:r>
            <a:r>
              <a:rPr lang="sk-SK" dirty="0" err="1" smtClean="0">
                <a:latin typeface="Comic Sans MS" panose="030F0702030302020204" pitchFamily="66" charset="0"/>
              </a:rPr>
              <a:t>Haloweenu</a:t>
            </a:r>
            <a:r>
              <a:rPr lang="sk-SK" dirty="0" smtClean="0">
                <a:latin typeface="Comic Sans MS" panose="030F0702030302020204" pitchFamily="66" charset="0"/>
              </a:rPr>
              <a:t>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92345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3795" cy="6858000"/>
          </a:xfrm>
        </p:spPr>
      </p:pic>
    </p:spTree>
    <p:extLst>
      <p:ext uri="{BB962C8B-B14F-4D97-AF65-F5344CB8AC3E}">
        <p14:creationId xmlns:p14="http://schemas.microsoft.com/office/powerpoint/2010/main" val="3690932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Berlin Sans FB Demi" panose="020E0802020502020306" pitchFamily="34" charset="0"/>
              </a:rPr>
              <a:t>Zaujímavosti</a:t>
            </a:r>
            <a:endParaRPr lang="sk-SK" dirty="0"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12776"/>
            <a:ext cx="4258816" cy="4968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k-SK" dirty="0" smtClean="0"/>
          </a:p>
          <a:p>
            <a:r>
              <a:rPr lang="sk-SK" dirty="0" smtClean="0">
                <a:latin typeface="Comic Sans MS" panose="030F0702030302020204" pitchFamily="66" charset="0"/>
              </a:rPr>
              <a:t>Prvé čokoládové vajce bolo vyrobené v Nemecku v 19. storočí.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 Najväčšie veľkonočné čokoládové vajce na svete vyrobili v Argentíne. Bolo vysoké 8 metrov, pripravovalo ho 27 pekárov. 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ich práca trvala neuveriteľných 520 hodín. A koľko čokolády pritom spotrebovali? Neskutočných 1950 kilogramov!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3976836" cy="4553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5143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2750" y="764704"/>
            <a:ext cx="8229600" cy="4525963"/>
          </a:xfrm>
        </p:spPr>
        <p:txBody>
          <a:bodyPr/>
          <a:lstStyle/>
          <a:p>
            <a:r>
              <a:rPr lang="sk-SK" dirty="0" smtClean="0">
                <a:latin typeface="Comic Sans MS" panose="030F0702030302020204" pitchFamily="66" charset="0"/>
              </a:rPr>
              <a:t>Či už je pre vás Veľká noc časom oddychu alebo kresťanským sviatkom, prežite ju v láske a harmónii. Vychutnávajte si každú voľnú chvíľku v kruhu svojej rodiny a najbližších. Buďte vďační a tešte sa zo všetkého, čo máte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789040"/>
            <a:ext cx="4339533" cy="2887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7191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6" y="764703"/>
            <a:ext cx="9048194" cy="565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25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70C0"/>
                </a:solidFill>
              </a:rPr>
              <a:t>Ďakujem za pozornosť  </a:t>
            </a:r>
            <a:r>
              <a:rPr lang="sk-SK" dirty="0" smtClean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sk-SK" dirty="0">
              <a:solidFill>
                <a:srgbClr val="0070C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k-SK" dirty="0" smtClean="0">
                <a:solidFill>
                  <a:srgbClr val="0070C0"/>
                </a:solidFill>
              </a:rPr>
              <a:t>Kristína </a:t>
            </a:r>
            <a:r>
              <a:rPr lang="sk-SK" dirty="0" err="1" smtClean="0">
                <a:solidFill>
                  <a:srgbClr val="0070C0"/>
                </a:solidFill>
              </a:rPr>
              <a:t>Antalcová</a:t>
            </a:r>
            <a:endParaRPr lang="sk-SK" dirty="0" smtClean="0">
              <a:solidFill>
                <a:srgbClr val="0070C0"/>
              </a:solidFill>
            </a:endParaRPr>
          </a:p>
          <a:p>
            <a:pPr algn="ctr"/>
            <a:r>
              <a:rPr lang="sk-SK" dirty="0" smtClean="0">
                <a:solidFill>
                  <a:srgbClr val="0070C0"/>
                </a:solidFill>
              </a:rPr>
              <a:t>9.B</a:t>
            </a:r>
            <a:endParaRPr lang="sk-S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0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8" y="764704"/>
            <a:ext cx="5688632" cy="6123709"/>
          </a:xfrm>
        </p:spPr>
        <p:txBody>
          <a:bodyPr>
            <a:normAutofit/>
          </a:bodyPr>
          <a:lstStyle/>
          <a:p>
            <a:r>
              <a:rPr lang="sk-SK" sz="2800" dirty="0" smtClean="0">
                <a:latin typeface="Comic Sans MS" panose="030F0702030302020204" pitchFamily="66" charset="0"/>
              </a:rPr>
              <a:t>Veľká noc je najstarším, najvýznamnejším kresťanským sviatkom, počas ktorého si kresťania pripomínajú umučenie, smrť a vzkriesenie Ježiša Krista. </a:t>
            </a:r>
          </a:p>
          <a:p>
            <a:r>
              <a:rPr lang="sk-SK" sz="2800" dirty="0" smtClean="0">
                <a:latin typeface="Comic Sans MS" panose="030F0702030302020204" pitchFamily="66" charset="0"/>
              </a:rPr>
              <a:t>Termín Veľkej noci nie je stály, každoročne sa mení. </a:t>
            </a:r>
          </a:p>
          <a:p>
            <a:r>
              <a:rPr lang="sk-SK" sz="2800" dirty="0" smtClean="0">
                <a:latin typeface="Comic Sans MS" panose="030F0702030302020204" pitchFamily="66" charset="0"/>
              </a:rPr>
              <a:t>Veľká noc pripadá na prvú nedeľu po prvom jarnom splne mesiaca - po 21. marci. </a:t>
            </a:r>
          </a:p>
          <a:p>
            <a:endParaRPr lang="sk-SK" dirty="0" smtClean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533">
            <a:off x="5839447" y="1887304"/>
            <a:ext cx="3054474" cy="307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44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525963"/>
          </a:xfrm>
        </p:spPr>
        <p:txBody>
          <a:bodyPr>
            <a:normAutofit/>
          </a:bodyPr>
          <a:lstStyle/>
          <a:p>
            <a:r>
              <a:rPr lang="sk-SK" sz="2800" dirty="0" smtClean="0">
                <a:latin typeface="Comic Sans MS" panose="030F0702030302020204" pitchFamily="66" charset="0"/>
              </a:rPr>
              <a:t>Veľkonočný - tichý týždeň trvá od Kvetnej nedele po Bielu sobotu, počas ktorého si cirkev zvlášť intenzívne pripomína pamätné dni utrpenia a smrti Ježiša Krista. </a:t>
            </a:r>
            <a:endParaRPr lang="sk-SK" sz="2800" dirty="0"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80927"/>
            <a:ext cx="5954222" cy="376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7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Čo predchádza Veľkej noci?</a:t>
            </a:r>
            <a:endParaRPr lang="sk-SK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400" dirty="0" smtClean="0">
                <a:latin typeface="Comic Sans MS" panose="030F0702030302020204" pitchFamily="66" charset="0"/>
              </a:rPr>
              <a:t>Veselej veľkonočnej zábave predchádza 40 dňový pôst, ktorým sa končia fašiangové zábavy. </a:t>
            </a:r>
          </a:p>
          <a:p>
            <a:endParaRPr lang="sk-SK" sz="2400" dirty="0" smtClean="0">
              <a:latin typeface="Comic Sans MS" panose="030F0702030302020204" pitchFamily="66" charset="0"/>
            </a:endParaRPr>
          </a:p>
          <a:p>
            <a:r>
              <a:rPr lang="sk-SK" sz="2400" dirty="0" smtClean="0">
                <a:latin typeface="Comic Sans MS" panose="030F0702030302020204" pitchFamily="66" charset="0"/>
              </a:rPr>
              <a:t>Pôst sa začína čiernou nedeľou, kedy si ženy menili farebné šaty za čierne a končí kvetnou nedeľou. </a:t>
            </a:r>
          </a:p>
          <a:p>
            <a:endParaRPr lang="sk-SK" sz="2400" dirty="0" smtClean="0"/>
          </a:p>
          <a:p>
            <a:pPr marL="0" indent="0">
              <a:buNone/>
            </a:pPr>
            <a:endParaRPr lang="sk-SK" sz="2400" dirty="0" smtClean="0"/>
          </a:p>
        </p:txBody>
      </p:sp>
    </p:spTree>
    <p:extLst>
      <p:ext uri="{BB962C8B-B14F-4D97-AF65-F5344CB8AC3E}">
        <p14:creationId xmlns:p14="http://schemas.microsoft.com/office/powerpoint/2010/main" val="365861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Berlin Sans FB Demi" panose="020E0802020502020306" pitchFamily="34" charset="0"/>
              </a:rPr>
              <a:t>Kvetná Nedeľa</a:t>
            </a:r>
            <a:endParaRPr lang="sk-SK" dirty="0"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4114800" cy="4493096"/>
          </a:xfrm>
        </p:spPr>
        <p:txBody>
          <a:bodyPr>
            <a:normAutofit fontScale="70000" lnSpcReduction="20000"/>
          </a:bodyPr>
          <a:lstStyle/>
          <a:p>
            <a:r>
              <a:rPr lang="sk-SK" dirty="0" smtClean="0">
                <a:latin typeface="Comic Sans MS" panose="030F0702030302020204" pitchFamily="66" charset="0"/>
              </a:rPr>
              <a:t>Kvetnou nedeľou vstupujeme do veľkého týždňa. 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Počas Kvetnej nedele si pripomíname vstup Ježiša do Jeruzalema, aby tu oslávil veľkonočné sviatky. 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Zástupy nadšene vítali Ježiša a pod nohy mu hádzali palmové ratolesti, preto má táto nedeľa pôvodne názov </a:t>
            </a:r>
            <a:r>
              <a:rPr lang="sk-SK" dirty="0" err="1" smtClean="0">
                <a:latin typeface="Comic Sans MS" panose="030F0702030302020204" pitchFamily="66" charset="0"/>
              </a:rPr>
              <a:t>Palmarum</a:t>
            </a:r>
            <a:r>
              <a:rPr lang="sk-SK" dirty="0" smtClean="0">
                <a:latin typeface="Comic Sans MS" panose="030F0702030302020204" pitchFamily="66" charset="0"/>
              </a:rPr>
              <a:t> - nedeľa paliem.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95" y="1556792"/>
            <a:ext cx="393643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4096">
            <a:off x="5037031" y="4723065"/>
            <a:ext cx="28575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5214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5192" y="188640"/>
            <a:ext cx="8291264" cy="4421088"/>
          </a:xfrm>
        </p:spPr>
        <p:txBody>
          <a:bodyPr>
            <a:normAutofit/>
          </a:bodyPr>
          <a:lstStyle/>
          <a:p>
            <a:r>
              <a:rPr lang="sk-SK" sz="2400" dirty="0" smtClean="0">
                <a:latin typeface="Comic Sans MS" panose="030F0702030302020204" pitchFamily="66" charset="0"/>
              </a:rPr>
              <a:t>Pomenovanie Kvetná nedeľa pravdepodobne vzniklo u nás podľa toho, že u nás palmy nerastú a významné osobnosti sa vítajú kvetmi. Snáď aj podľa toho, že tento deň spadá do skorého jarného obdobia, kedy sa objavujú prvé kvety. </a:t>
            </a:r>
          </a:p>
          <a:p>
            <a:r>
              <a:rPr lang="sk-SK" sz="2400" dirty="0" smtClean="0">
                <a:latin typeface="Comic Sans MS" panose="030F0702030302020204" pitchFamily="66" charset="0"/>
              </a:rPr>
              <a:t>Na Kvetnú nedeľu, Zelený štvrtok a Veľký piatok sa na službách Božích čítajú a spievajú pašie.</a:t>
            </a:r>
          </a:p>
          <a:p>
            <a:endParaRPr lang="sk-SK" dirty="0" smtClean="0"/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3501008"/>
            <a:ext cx="4902531" cy="3119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1401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B050"/>
                </a:solidFill>
                <a:latin typeface="Berlin Sans FB Demi" panose="020E0802020502020306" pitchFamily="34" charset="0"/>
              </a:rPr>
              <a:t>Zelený štvrtok</a:t>
            </a:r>
            <a:endParaRPr lang="sk-SK" dirty="0">
              <a:solidFill>
                <a:srgbClr val="00B05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290" y="1196752"/>
            <a:ext cx="4109662" cy="52102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sk-SK" dirty="0" smtClean="0"/>
          </a:p>
          <a:p>
            <a:r>
              <a:rPr lang="sk-SK" dirty="0" smtClean="0">
                <a:latin typeface="Comic Sans MS" panose="030F0702030302020204" pitchFamily="66" charset="0"/>
              </a:rPr>
              <a:t>Pomenovaný je pravdepodobne podľa zelene v </a:t>
            </a:r>
            <a:r>
              <a:rPr lang="sk-SK" dirty="0" err="1" smtClean="0">
                <a:latin typeface="Comic Sans MS" panose="030F0702030302020204" pitchFamily="66" charset="0"/>
              </a:rPr>
              <a:t>Getsemanskej</a:t>
            </a:r>
            <a:r>
              <a:rPr lang="sk-SK" dirty="0" smtClean="0">
                <a:latin typeface="Comic Sans MS" panose="030F0702030302020204" pitchFamily="66" charset="0"/>
              </a:rPr>
              <a:t> záhrade, kde sa Pán Ježiš modlil a bol zatknutý vojakmi. 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Hlavným dôvodom svätenia tohto dňa je ustanovenie Večere </a:t>
            </a:r>
            <a:r>
              <a:rPr lang="sk-SK" dirty="0" err="1" smtClean="0">
                <a:latin typeface="Comic Sans MS" panose="030F0702030302020204" pitchFamily="66" charset="0"/>
              </a:rPr>
              <a:t>Pánovej,Pánom</a:t>
            </a:r>
            <a:r>
              <a:rPr lang="sk-SK" dirty="0" smtClean="0">
                <a:latin typeface="Comic Sans MS" panose="030F0702030302020204" pitchFamily="66" charset="0"/>
              </a:rPr>
              <a:t> Ježišom Kristom.</a:t>
            </a:r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292">
            <a:off x="4139952" y="1702624"/>
            <a:ext cx="5004048" cy="3190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8455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sk-SK" dirty="0" smtClean="0">
                <a:solidFill>
                  <a:srgbClr val="7030A0"/>
                </a:solidFill>
                <a:latin typeface="Berlin Sans FB Demi" panose="020E0802020502020306" pitchFamily="34" charset="0"/>
              </a:rPr>
              <a:t>Veľký piatok</a:t>
            </a:r>
            <a:endParaRPr lang="sk-SK" dirty="0">
              <a:solidFill>
                <a:srgbClr val="7030A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1052736"/>
            <a:ext cx="4392487" cy="5976664"/>
          </a:xfrm>
        </p:spPr>
        <p:txBody>
          <a:bodyPr>
            <a:normAutofit/>
          </a:bodyPr>
          <a:lstStyle/>
          <a:p>
            <a:r>
              <a:rPr lang="sk-SK" sz="2400" dirty="0" smtClean="0">
                <a:latin typeface="Comic Sans MS" panose="030F0702030302020204" pitchFamily="66" charset="0"/>
              </a:rPr>
              <a:t>Kresťania si na Veľký piatok pripomínajú potupnú smrť Ježiša Krista na kríži. </a:t>
            </a:r>
          </a:p>
          <a:p>
            <a:r>
              <a:rPr lang="sk-SK" sz="2400" dirty="0" smtClean="0">
                <a:latin typeface="Comic Sans MS" panose="030F0702030302020204" pitchFamily="66" charset="0"/>
              </a:rPr>
              <a:t> Ježiš Kristus bol ukrižovaný na vrchu Golgota cisára </a:t>
            </a:r>
            <a:r>
              <a:rPr lang="sk-SK" sz="2400" dirty="0" err="1" smtClean="0">
                <a:latin typeface="Comic Sans MS" panose="030F0702030302020204" pitchFamily="66" charset="0"/>
              </a:rPr>
              <a:t>Tibéria</a:t>
            </a:r>
            <a:r>
              <a:rPr lang="sk-SK" sz="2400" dirty="0" smtClean="0">
                <a:latin typeface="Comic Sans MS" panose="030F0702030302020204" pitchFamily="66" charset="0"/>
              </a:rPr>
              <a:t> a </a:t>
            </a:r>
            <a:r>
              <a:rPr lang="sk-SK" sz="2400" dirty="0" err="1" smtClean="0">
                <a:latin typeface="Comic Sans MS" panose="030F0702030302020204" pitchFamily="66" charset="0"/>
              </a:rPr>
              <a:t>Pontského</a:t>
            </a:r>
            <a:r>
              <a:rPr lang="sk-SK" sz="2400" dirty="0" smtClean="0">
                <a:latin typeface="Comic Sans MS" panose="030F0702030302020204" pitchFamily="66" charset="0"/>
              </a:rPr>
              <a:t> Piláta. V rímsko-katolíckych chrámoch sa v tento deň neslúži omša, oltáre sú bez chrámového rúcha, bez kríža aj svietnikov.</a:t>
            </a:r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1427">
            <a:off x="4581592" y="1091435"/>
            <a:ext cx="3920227" cy="2940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BlokTextu 5"/>
          <p:cNvSpPr txBox="1"/>
          <p:nvPr/>
        </p:nvSpPr>
        <p:spPr>
          <a:xfrm>
            <a:off x="4860032" y="436510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>
                <a:latin typeface="Comic Sans MS" panose="030F0702030302020204" pitchFamily="66" charset="0"/>
              </a:rPr>
              <a:t>Na niektorých miestach sa nezvoní, len rapká od štvrtku do soboty večera. </a:t>
            </a:r>
          </a:p>
          <a:p>
            <a:r>
              <a:rPr lang="sk-SK" sz="2000" dirty="0" smtClean="0">
                <a:latin typeface="Comic Sans MS" panose="030F0702030302020204" pitchFamily="66" charset="0"/>
              </a:rPr>
              <a:t>Na evanjelických službách Božích sa čítajú a spievajú pašie, prisluhuje sa Večera Pánova. Zachováva sa pôst - nejedáva sa mäso.</a:t>
            </a:r>
            <a:endParaRPr lang="sk-SK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03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Biela sobota</a:t>
            </a:r>
            <a:endParaRPr lang="sk-SK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1556792"/>
            <a:ext cx="4973282" cy="4929411"/>
          </a:xfrm>
        </p:spPr>
        <p:txBody>
          <a:bodyPr>
            <a:normAutofit fontScale="70000" lnSpcReduction="20000"/>
          </a:bodyPr>
          <a:lstStyle/>
          <a:p>
            <a:r>
              <a:rPr lang="sk-SK" dirty="0" smtClean="0">
                <a:latin typeface="Comic Sans MS" panose="030F0702030302020204" pitchFamily="66" charset="0"/>
              </a:rPr>
              <a:t>Ježiš bol pochovaný do hrobu. V sobotu sa v chrámoch nekonajú služby Božie.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 Len večer bývajú v niektorých cirkevných zboroch služby Božie, ktoré sa začínajú v pôstnom duchu a končia sa už radosťou z Pánovho vzkriesenia. </a:t>
            </a:r>
          </a:p>
          <a:p>
            <a:r>
              <a:rPr lang="sk-SK" dirty="0" smtClean="0">
                <a:latin typeface="Comic Sans MS" panose="030F0702030302020204" pitchFamily="66" charset="0"/>
              </a:rPr>
              <a:t>Sobota je prípravným dňom pred veľkonočnými sviatkami. Katolícka cirkev slávi vigíliu už ako radostnú slávnosť vzkriesenia a znovu sa rozozvučia zvony, ktoré od štvrtku večera nezvonili.</a:t>
            </a:r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32" y="1484784"/>
            <a:ext cx="3991206" cy="4823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4767555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893</Words>
  <Application>Microsoft Office PowerPoint</Application>
  <PresentationFormat>Prezentácia na obrazovke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18" baseType="lpstr">
      <vt:lpstr>Motív Office</vt:lpstr>
      <vt:lpstr>Veľká noc  </vt:lpstr>
      <vt:lpstr>Prezentácia programu PowerPoint</vt:lpstr>
      <vt:lpstr>Prezentácia programu PowerPoint</vt:lpstr>
      <vt:lpstr>Čo predchádza Veľkej noci?</vt:lpstr>
      <vt:lpstr>Kvetná Nedeľa</vt:lpstr>
      <vt:lpstr>Prezentácia programu PowerPoint</vt:lpstr>
      <vt:lpstr>Zelený štvrtok</vt:lpstr>
      <vt:lpstr>Veľký piatok</vt:lpstr>
      <vt:lpstr>Biela sobota</vt:lpstr>
      <vt:lpstr>Veľkonočná nedeľa</vt:lpstr>
      <vt:lpstr>Veľkonočný pondelok</vt:lpstr>
      <vt:lpstr>Veľká noc vo svete</vt:lpstr>
      <vt:lpstr>Prezentácia programu PowerPoint</vt:lpstr>
      <vt:lpstr>Zaujímavosti</vt:lpstr>
      <vt:lpstr>Prezentácia programu PowerPoint</vt:lpstr>
      <vt:lpstr>Prezentácia programu PowerPoint</vt:lpstr>
      <vt:lpstr>Ďakujem za pozornosť 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Lenovo</dc:creator>
  <cp:lastModifiedBy>Lenovo</cp:lastModifiedBy>
  <cp:revision>75</cp:revision>
  <dcterms:created xsi:type="dcterms:W3CDTF">2014-04-15T14:49:25Z</dcterms:created>
  <dcterms:modified xsi:type="dcterms:W3CDTF">2014-04-15T17:25:50Z</dcterms:modified>
</cp:coreProperties>
</file>